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0" r:id="rId2"/>
    <p:sldId id="267" r:id="rId3"/>
    <p:sldId id="259" r:id="rId4"/>
    <p:sldId id="258" r:id="rId5"/>
    <p:sldId id="269" r:id="rId6"/>
    <p:sldId id="270" r:id="rId7"/>
    <p:sldId id="271" r:id="rId8"/>
    <p:sldId id="264" r:id="rId9"/>
    <p:sldId id="265" r:id="rId10"/>
    <p:sldId id="266" r:id="rId11"/>
    <p:sldId id="261" r:id="rId12"/>
    <p:sldId id="26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F1FA"/>
    <a:srgbClr val="E5ECFF"/>
    <a:srgbClr val="D5E0FF"/>
    <a:srgbClr val="C1D1FF"/>
    <a:srgbClr val="029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1" autoAdjust="0"/>
    <p:restoredTop sz="94660"/>
  </p:normalViewPr>
  <p:slideViewPr>
    <p:cSldViewPr snapToGrid="0">
      <p:cViewPr>
        <p:scale>
          <a:sx n="100" d="100"/>
          <a:sy n="100" d="100"/>
        </p:scale>
        <p:origin x="252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2700" y="3888498"/>
            <a:ext cx="64897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388849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8386843" y="3888498"/>
            <a:ext cx="0" cy="146304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831px-OpenCV_Logo_with_text_svg_version.svg.png (831×1024)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420" y="287866"/>
            <a:ext cx="1132580" cy="139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10000"/>
    </mc:Choice>
    <mc:Fallback xmlns="">
      <p:transition spd="slow" advClick="0" advTm="11000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266239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7/30/2014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507347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3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ision.deis.unibo.it/keypoints3d/?page_id=2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ision.deis.unibo.it/keypoints3d/?page_id=2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3d pose estimation via </a:t>
            </a:r>
            <a:br>
              <a:rPr lang="en-US" smtClean="0"/>
            </a:br>
            <a:r>
              <a:rPr lang="en-US" smtClean="0"/>
              <a:t>point pair featur</a:t>
            </a:r>
            <a:r>
              <a:rPr lang="tr-TR" smtClean="0"/>
              <a:t>e</a:t>
            </a:r>
            <a:r>
              <a:rPr lang="en-US" smtClean="0"/>
              <a:t>s</a:t>
            </a:r>
            <a:r>
              <a:rPr lang="tr-TR" smtClean="0"/>
              <a:t> ın opencv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599" y="3888498"/>
            <a:ext cx="3457575" cy="1463040"/>
          </a:xfrm>
        </p:spPr>
        <p:txBody>
          <a:bodyPr>
            <a:normAutofit/>
          </a:bodyPr>
          <a:lstStyle/>
          <a:p>
            <a:r>
              <a:rPr lang="en-US" sz="2400" smtClean="0"/>
              <a:t>Tolga Birdal</a:t>
            </a:r>
            <a:endParaRPr lang="tr-TR" sz="2400" smtClean="0"/>
          </a:p>
          <a:p>
            <a:r>
              <a:rPr lang="tr-TR" sz="2400" smtClean="0"/>
              <a:t>GSoC 2014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542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Failing cases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027" y="281118"/>
            <a:ext cx="3998768" cy="33383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352" y="1927545"/>
            <a:ext cx="3399186" cy="19026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27820" y="3501392"/>
            <a:ext cx="2184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Arbitrary Sofa Model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5400000">
            <a:off x="2864675" y="4151165"/>
            <a:ext cx="415540" cy="34091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968" y="4780789"/>
            <a:ext cx="3399186" cy="19297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21282" y="4160061"/>
            <a:ext cx="160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Train  &amp;  Match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283217" y="5442940"/>
            <a:ext cx="1169524" cy="639258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17160" y="2647891"/>
            <a:ext cx="554253" cy="554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</a:t>
            </a: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90377" y="5442940"/>
            <a:ext cx="554253" cy="554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2</a:t>
            </a: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1415500" y="6208220"/>
            <a:ext cx="554253" cy="554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3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506" y="4780789"/>
            <a:ext cx="3436545" cy="197283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11450213" y="3097321"/>
            <a:ext cx="554253" cy="554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4</a:t>
            </a:r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6200000">
            <a:off x="8528466" y="4027896"/>
            <a:ext cx="658669" cy="447064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173301" y="1779035"/>
            <a:ext cx="3798289" cy="22102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222775" y="4648861"/>
            <a:ext cx="3798289" cy="21661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653714" y="6379322"/>
            <a:ext cx="222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Scaled and ReMeshed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73109" y="6148934"/>
            <a:ext cx="238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Non-Uniform Sampling</a:t>
            </a:r>
            <a:br>
              <a:rPr lang="en-US" smtClean="0">
                <a:solidFill>
                  <a:srgbClr val="FFC000"/>
                </a:solidFill>
              </a:rPr>
            </a:br>
            <a:r>
              <a:rPr lang="en-US" smtClean="0">
                <a:solidFill>
                  <a:srgbClr val="FFC000"/>
                </a:solidFill>
              </a:rPr>
              <a:t>&amp; Normals Computation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04051" y="3202144"/>
            <a:ext cx="288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Model is Positioned with Error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655941" y="4667092"/>
            <a:ext cx="4608103" cy="22102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6655941" y="94952"/>
            <a:ext cx="4608103" cy="37106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420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7000"/>
    </mc:Choice>
    <mc:Fallback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2" grpId="0"/>
      <p:bldP spid="13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/>
      <p:bldP spid="26" grpId="0"/>
      <p:bldP spid="27" grpId="0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FAST ICP REGISTRATION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92170" y="3417340"/>
            <a:ext cx="3091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smtClean="0">
                <a:solidFill>
                  <a:srgbClr val="C00000"/>
                </a:solidFill>
              </a:rPr>
              <a:t>Registration in ~300 ms</a:t>
            </a:r>
            <a:endParaRPr lang="en-US" sz="2400" i="1">
              <a:solidFill>
                <a:srgbClr val="C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8855" y="3948985"/>
            <a:ext cx="11944038" cy="2776467"/>
            <a:chOff x="98855" y="3948985"/>
            <a:chExt cx="11944038" cy="2776467"/>
          </a:xfrm>
        </p:grpSpPr>
        <p:sp>
          <p:nvSpPr>
            <p:cNvPr id="4" name="Rounded Rectangle 3"/>
            <p:cNvSpPr/>
            <p:nvPr/>
          </p:nvSpPr>
          <p:spPr>
            <a:xfrm>
              <a:off x="98855" y="3954164"/>
              <a:ext cx="2615516" cy="226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918" y="4162069"/>
              <a:ext cx="2162687" cy="184039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2790" y="4216816"/>
              <a:ext cx="2220085" cy="1768443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3208362" y="3948985"/>
              <a:ext cx="2615516" cy="226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4060" y="4191766"/>
              <a:ext cx="2273023" cy="1798572"/>
            </a:xfrm>
            <a:prstGeom prst="rect">
              <a:avLst/>
            </a:prstGeom>
          </p:spPr>
        </p:pic>
        <p:sp>
          <p:nvSpPr>
            <p:cNvPr id="14" name="Rounded Rectangle 13"/>
            <p:cNvSpPr/>
            <p:nvPr/>
          </p:nvSpPr>
          <p:spPr>
            <a:xfrm>
              <a:off x="6317869" y="3948985"/>
              <a:ext cx="2615516" cy="226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8267" y="4162069"/>
              <a:ext cx="2355949" cy="1882214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9427377" y="3954061"/>
              <a:ext cx="2615516" cy="226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7394" y="6356120"/>
              <a:ext cx="1505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tx2">
                      <a:lumMod val="75000"/>
                    </a:schemeClr>
                  </a:solidFill>
                </a:rPr>
                <a:t>Coarsest Level</a:t>
              </a:r>
              <a:endParaRPr 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123332" y="6356120"/>
              <a:ext cx="1223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tx2">
                      <a:lumMod val="75000"/>
                    </a:schemeClr>
                  </a:solidFill>
                </a:rPr>
                <a:t>Finest Level</a:t>
              </a:r>
              <a:endParaRPr 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3298703" y="6540786"/>
              <a:ext cx="563468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Content Placeholder 4"/>
          <p:cNvSpPr txBox="1">
            <a:spLocks noGrp="1"/>
          </p:cNvSpPr>
          <p:nvPr>
            <p:ph idx="1"/>
          </p:nvPr>
        </p:nvSpPr>
        <p:spPr>
          <a:xfrm>
            <a:off x="890988" y="1951813"/>
            <a:ext cx="4781181" cy="1851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Point Cloud Normalization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Robust Registration: Median Absolute Deviations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Coarse to Fine Registration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Linearized Point to Plane Metric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Duplicate Assignment Resolution: Picky ICP</a:t>
            </a:r>
            <a:endParaRPr lang="en-US" sz="180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3000"/>
    </mc:Choice>
    <mc:Fallback xmlns="">
      <p:transition spd="slow" advClick="0" advTm="1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GAINED FUNCTIONALITIES</a:t>
            </a:r>
            <a:endParaRPr lang="en-US"/>
          </a:p>
        </p:txBody>
      </p:sp>
      <p:sp>
        <p:nvSpPr>
          <p:cNvPr id="7" name="Content Placeholder 4"/>
          <p:cNvSpPr txBox="1">
            <a:spLocks noGrp="1"/>
          </p:cNvSpPr>
          <p:nvPr>
            <p:ph idx="1"/>
          </p:nvPr>
        </p:nvSpPr>
        <p:spPr>
          <a:xfrm>
            <a:off x="1024128" y="2048517"/>
            <a:ext cx="4351640" cy="1851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>
                <a:solidFill>
                  <a:schemeClr val="tx2">
                    <a:lumMod val="75000"/>
                  </a:schemeClr>
                </a:solidFill>
              </a:rPr>
              <a:t>Bounding Boxes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>
                <a:solidFill>
                  <a:schemeClr val="tx2">
                    <a:lumMod val="75000"/>
                  </a:schemeClr>
                </a:solidFill>
              </a:rPr>
              <a:t>Voxel Based Quantization of Point Clouds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Fast Normal Computation of Point Clouds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PLY Reading / Writing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Naïve Hashtable and Various Hashfunctions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840" y="1243914"/>
            <a:ext cx="2555945" cy="25762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840" y="3917140"/>
            <a:ext cx="2555945" cy="210508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8523657" y="1095632"/>
            <a:ext cx="3373325" cy="55028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761317" y="612570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Octrees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777" y="4156850"/>
            <a:ext cx="1714500" cy="1968849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5352492" y="4046086"/>
            <a:ext cx="2955073" cy="25524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98380" y="6125700"/>
            <a:ext cx="126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PC Normals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5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20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7500"/>
    </mc:Choice>
    <mc:Fallback xmlns="">
      <p:transition spd="slow" advClick="0" advTm="7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" grpId="0" animBg="1"/>
      <p:bldP spid="11" grpId="0"/>
      <p:bldP spid="13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849899"/>
            <a:ext cx="6498154" cy="489837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899400" y="1981200"/>
            <a:ext cx="0" cy="45974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76519" y="5655270"/>
            <a:ext cx="3559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mtClean="0"/>
              <a:t>Many thanks to OpenCV Team and Google for makıng this an ingenious experience.</a:t>
            </a:r>
            <a:endParaRPr lang="en-US"/>
          </a:p>
        </p:txBody>
      </p:sp>
      <p:pic>
        <p:nvPicPr>
          <p:cNvPr id="11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60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730" y="3426813"/>
            <a:ext cx="2092269" cy="134140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894" y="4110988"/>
            <a:ext cx="1216200" cy="145192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919" y="2463214"/>
            <a:ext cx="1678121" cy="1088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75" y="269526"/>
            <a:ext cx="9720072" cy="1499616"/>
          </a:xfrm>
        </p:spPr>
        <p:txBody>
          <a:bodyPr/>
          <a:lstStyle/>
          <a:p>
            <a:r>
              <a:rPr lang="tr-TR" smtClean="0"/>
              <a:t>out</a:t>
            </a:r>
            <a:r>
              <a:rPr lang="en-US" smtClean="0"/>
              <a:t>line of the algorithm</a:t>
            </a: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52815" y="2371725"/>
            <a:ext cx="1400040" cy="922348"/>
          </a:xfrm>
          <a:prstGeom prst="roundRect">
            <a:avLst/>
          </a:prstGeom>
          <a:noFill/>
          <a:ln w="28575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961" tIns="29980" rIns="59961" bIns="299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Load / Generate 3D Model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548844" y="2172886"/>
            <a:ext cx="1567557" cy="3237313"/>
          </a:xfrm>
          <a:prstGeom prst="roundRect">
            <a:avLst/>
          </a:prstGeom>
          <a:noFill/>
          <a:ln w="28575">
            <a:gradFill>
              <a:gsLst>
                <a:gs pos="0">
                  <a:srgbClr val="C00000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961" tIns="29980" rIns="59961" bIns="299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smtClean="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  <a:p>
            <a:pPr algn="ctr"/>
            <a:endParaRPr lang="en-US" sz="1600" smtClean="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  <a:p>
            <a:pPr algn="ctr"/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  <a:p>
            <a:pPr algn="ctr"/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PPF Feature 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Extraction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576758" y="2172887"/>
            <a:ext cx="1434563" cy="1274158"/>
          </a:xfrm>
          <a:prstGeom prst="roundRect">
            <a:avLst/>
          </a:prstGeom>
          <a:noFill/>
          <a:ln w="28575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961" tIns="29980" rIns="59961" bIns="299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Compute Hashtable</a:t>
            </a:r>
            <a:b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</a:br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&amp;</a:t>
            </a:r>
            <a:b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</a:br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Precompute </a:t>
            </a:r>
            <a:r>
              <a:rPr lang="el-GR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α</a:t>
            </a:r>
            <a:r>
              <a:rPr lang="en-US" sz="1600" baseline="-250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model</a:t>
            </a:r>
            <a:endParaRPr lang="en-US" sz="1600" baseline="-2500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1552855" y="2816827"/>
            <a:ext cx="995989" cy="16072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7" idx="3"/>
          </p:cNvCxnSpPr>
          <p:nvPr/>
        </p:nvCxnSpPr>
        <p:spPr>
          <a:xfrm>
            <a:off x="1546325" y="4771434"/>
            <a:ext cx="1002519" cy="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8938633" y="2179746"/>
            <a:ext cx="1434563" cy="1274158"/>
          </a:xfrm>
          <a:prstGeom prst="roundRect">
            <a:avLst/>
          </a:prstGeom>
          <a:noFill/>
          <a:ln w="28575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961" tIns="29980" rIns="59961" bIns="299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Trained Model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</p:txBody>
      </p:sp>
      <p:cxnSp>
        <p:nvCxnSpPr>
          <p:cNvPr id="14" name="Straight Arrow Connector 13"/>
          <p:cNvCxnSpPr>
            <a:stCxn id="7" idx="3"/>
            <a:endCxn id="13" idx="1"/>
          </p:cNvCxnSpPr>
          <p:nvPr/>
        </p:nvCxnSpPr>
        <p:spPr>
          <a:xfrm>
            <a:off x="7011321" y="2809966"/>
            <a:ext cx="1927312" cy="685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10319496" y="4258313"/>
            <a:ext cx="1655329" cy="967798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961" tIns="29980" rIns="59961" bIns="299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Pose Clustering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55094" y="4136042"/>
            <a:ext cx="1434563" cy="1274158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961" tIns="29980" rIns="59961" bIns="299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Hashtable </a:t>
            </a:r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Lookup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/>
            </a:r>
            <a:b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</a:br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&amp;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/>
            </a:r>
            <a:b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</a:br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Vote for Pose</a:t>
            </a:r>
            <a:endParaRPr lang="en-US" sz="1600" baseline="-2500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116401" y="2809967"/>
            <a:ext cx="1460357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7" idx="1"/>
          </p:cNvCxnSpPr>
          <p:nvPr/>
        </p:nvCxnSpPr>
        <p:spPr>
          <a:xfrm>
            <a:off x="4130040" y="4773120"/>
            <a:ext cx="2625054" cy="1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10329020" y="5832281"/>
            <a:ext cx="1655329" cy="967798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961" tIns="29980" rIns="59961" bIns="299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ICP Refinement</a:t>
            </a:r>
            <a:b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</a:br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&amp;</a:t>
            </a:r>
            <a:b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</a:br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Final Pose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</p:txBody>
      </p:sp>
      <p:cxnSp>
        <p:nvCxnSpPr>
          <p:cNvPr id="28" name="Straight Arrow Connector 27"/>
          <p:cNvCxnSpPr>
            <a:stCxn id="17" idx="3"/>
          </p:cNvCxnSpPr>
          <p:nvPr/>
        </p:nvCxnSpPr>
        <p:spPr>
          <a:xfrm flipV="1">
            <a:off x="8189657" y="4773120"/>
            <a:ext cx="2139363" cy="1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2"/>
            <a:endCxn id="27" idx="0"/>
          </p:cNvCxnSpPr>
          <p:nvPr/>
        </p:nvCxnSpPr>
        <p:spPr>
          <a:xfrm>
            <a:off x="11147161" y="5226111"/>
            <a:ext cx="9524" cy="60617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376" y="1906068"/>
            <a:ext cx="662085" cy="81581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8554" y="3862884"/>
            <a:ext cx="707907" cy="79085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2817" y="1379381"/>
            <a:ext cx="1601133" cy="131505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8790" y="5868258"/>
            <a:ext cx="881276" cy="954829"/>
          </a:xfrm>
          <a:prstGeom prst="rect">
            <a:avLst/>
          </a:prstGeom>
        </p:spPr>
      </p:pic>
      <p:cxnSp>
        <p:nvCxnSpPr>
          <p:cNvPr id="53" name="Elbow Connector 52"/>
          <p:cNvCxnSpPr>
            <a:stCxn id="13" idx="2"/>
            <a:endCxn id="17" idx="0"/>
          </p:cNvCxnSpPr>
          <p:nvPr/>
        </p:nvCxnSpPr>
        <p:spPr>
          <a:xfrm rot="5400000">
            <a:off x="8223077" y="2703204"/>
            <a:ext cx="682138" cy="2183539"/>
          </a:xfrm>
          <a:prstGeom prst="bentConnector3">
            <a:avLst/>
          </a:prstGeom>
          <a:ln w="50800">
            <a:gradFill>
              <a:gsLst>
                <a:gs pos="0">
                  <a:srgbClr val="C00000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/>
          <p:cNvSpPr/>
          <p:nvPr/>
        </p:nvSpPr>
        <p:spPr>
          <a:xfrm>
            <a:off x="146285" y="4310260"/>
            <a:ext cx="1400040" cy="922348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961" tIns="29980" rIns="59961" bIns="299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Load / Generate 3D Model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-89849" y="3540617"/>
            <a:ext cx="12281849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1285277" y="3109407"/>
            <a:ext cx="90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Training</a:t>
            </a:r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0" y="359585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Runtime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815" y="6140848"/>
            <a:ext cx="5724530" cy="730895"/>
          </a:xfrm>
          <a:prstGeom prst="rect">
            <a:avLst/>
          </a:prstGeom>
        </p:spPr>
      </p:pic>
      <p:pic>
        <p:nvPicPr>
          <p:cNvPr id="36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478123"/>
      </p:ext>
    </p:extLst>
  </p:cSld>
  <p:clrMapOvr>
    <a:masterClrMapping/>
  </p:clrMapOvr>
  <p:transition spd="slow" advClick="0" advTm="1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2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300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3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4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3" grpId="0" animBg="1"/>
      <p:bldP spid="15" grpId="0" animBg="1"/>
      <p:bldP spid="17" grpId="0" animBg="1"/>
      <p:bldP spid="27" grpId="0" animBg="1"/>
      <p:bldP spid="77" grpId="0" animBg="1"/>
      <p:bldP spid="83" grpId="0"/>
      <p:bldP spid="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267287"/>
            <a:ext cx="10713941" cy="1499616"/>
          </a:xfrm>
        </p:spPr>
        <p:txBody>
          <a:bodyPr/>
          <a:lstStyle/>
          <a:p>
            <a:r>
              <a:rPr lang="en-US"/>
              <a:t>Registration using point pair </a:t>
            </a:r>
            <a:r>
              <a:rPr lang="en-US" smtClean="0"/>
              <a:t>features - LASER</a:t>
            </a: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14180" y="1837038"/>
            <a:ext cx="3665842" cy="17285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14936" y="319627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 3D Models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14180" y="3904341"/>
            <a:ext cx="3665841" cy="28877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54550" y="636038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 3D Scene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117640" y="3772775"/>
            <a:ext cx="1276865" cy="63246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605918" y="1837037"/>
            <a:ext cx="2335429" cy="49550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06365" y="6329208"/>
            <a:ext cx="133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Registrations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17639" y="3904342"/>
            <a:ext cx="110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PPF + ICP</a:t>
            </a:r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9474678" y="2594919"/>
            <a:ext cx="2595101" cy="30562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806386" y="5224106"/>
            <a:ext cx="193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Full Pose Estimation</a:t>
            </a:r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8112988" y="3772775"/>
            <a:ext cx="1276865" cy="63246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088142" y="3904342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All Models</a:t>
            </a:r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1821754" y="3627884"/>
            <a:ext cx="214184" cy="214184"/>
          </a:xfrm>
          <a:prstGeom prst="mathPlus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2" y="4001731"/>
            <a:ext cx="2111268" cy="23586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873" y="2022146"/>
            <a:ext cx="1209120" cy="131003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115" y="3470749"/>
            <a:ext cx="1212765" cy="141285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115" y="5029580"/>
            <a:ext cx="1212765" cy="120607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1494" y="3015981"/>
            <a:ext cx="2426975" cy="215040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526" y="1897232"/>
            <a:ext cx="603114" cy="130936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352" y="1917867"/>
            <a:ext cx="1045886" cy="128872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4259" y="2035614"/>
            <a:ext cx="1227863" cy="1170982"/>
          </a:xfrm>
          <a:prstGeom prst="rect">
            <a:avLst/>
          </a:prstGeom>
        </p:spPr>
      </p:pic>
      <p:pic>
        <p:nvPicPr>
          <p:cNvPr id="34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36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1000"/>
    </mc:Choice>
    <mc:Fallback xmlns="">
      <p:transition spd="slow" advClick="0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1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6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6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6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76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76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76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76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  <p:bldP spid="11" grpId="0"/>
      <p:bldP spid="13" grpId="0" animBg="1"/>
      <p:bldP spid="14" grpId="0" animBg="1"/>
      <p:bldP spid="15" grpId="0"/>
      <p:bldP spid="20" grpId="0"/>
      <p:bldP spid="22" grpId="0" animBg="1"/>
      <p:bldP spid="23" grpId="0"/>
      <p:bldP spid="24" grpId="0" animBg="1"/>
      <p:bldP spid="25" grpId="0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272552"/>
            <a:ext cx="10713941" cy="1499616"/>
          </a:xfrm>
        </p:spPr>
        <p:txBody>
          <a:bodyPr/>
          <a:lstStyle/>
          <a:p>
            <a:r>
              <a:rPr lang="en-US"/>
              <a:t>Registration using point pair </a:t>
            </a:r>
            <a:r>
              <a:rPr lang="en-US" smtClean="0"/>
              <a:t>features - STEREO</a:t>
            </a: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14180" y="1837038"/>
            <a:ext cx="3665842" cy="17285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14936" y="319627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 3D Models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94" y="1965383"/>
            <a:ext cx="744027" cy="1251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9" y="2048090"/>
            <a:ext cx="1297071" cy="10655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728" y="2002453"/>
            <a:ext cx="744027" cy="117723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14180" y="3904341"/>
            <a:ext cx="3665841" cy="28877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27" y="3948534"/>
            <a:ext cx="2279896" cy="24236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54550" y="636038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 3D Scene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117640" y="3772775"/>
            <a:ext cx="1276865" cy="63246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605918" y="1837037"/>
            <a:ext cx="2335429" cy="49550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06365" y="6329208"/>
            <a:ext cx="133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Registrations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947" y="2002453"/>
            <a:ext cx="1204547" cy="12974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7647" y="4946177"/>
            <a:ext cx="1204547" cy="13204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1357" y="3480820"/>
            <a:ext cx="1204547" cy="128443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117639" y="3904342"/>
            <a:ext cx="110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PPF + ICP</a:t>
            </a:r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5052" y="2833000"/>
            <a:ext cx="2274350" cy="2333388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9474678" y="2594919"/>
            <a:ext cx="2595101" cy="30562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8112988" y="3772775"/>
            <a:ext cx="1276865" cy="63246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088142" y="3904342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All Models</a:t>
            </a:r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1821754" y="3627884"/>
            <a:ext cx="214184" cy="214184"/>
          </a:xfrm>
          <a:prstGeom prst="mathPlus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0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7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7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7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7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  <p:bldP spid="11" grpId="0"/>
      <p:bldP spid="13" grpId="0" animBg="1"/>
      <p:bldP spid="14" grpId="0" animBg="1"/>
      <p:bldP spid="15" grpId="0"/>
      <p:bldP spid="20" grpId="0"/>
      <p:bldP spid="22" grpId="0" animBg="1"/>
      <p:bldP spid="24" grpId="0" animBg="1"/>
      <p:bldP spid="25" grpId="0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Regıstratıon on </a:t>
            </a:r>
            <a:r>
              <a:rPr lang="en-US" smtClean="0"/>
              <a:t>spacetime stereo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04813" y="5902029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Scene</a:t>
            </a:r>
            <a:endParaRPr lang="en-US" sz="240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05" y="2181052"/>
            <a:ext cx="2434582" cy="37209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151" y="2181052"/>
            <a:ext cx="3705845" cy="37058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258" y="3310415"/>
            <a:ext cx="3036842" cy="30368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21902" y="5928157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Model</a:t>
            </a:r>
            <a:endParaRPr lang="en-US" sz="240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258" y="321653"/>
            <a:ext cx="3036842" cy="311831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373966" y="6321130"/>
            <a:ext cx="2120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Registered Pose</a:t>
            </a:r>
            <a:endParaRPr lang="en-US" sz="2400"/>
          </a:p>
        </p:txBody>
      </p:sp>
      <p:sp>
        <p:nvSpPr>
          <p:cNvPr id="26" name="Rounded Rectangle 25"/>
          <p:cNvSpPr/>
          <p:nvPr/>
        </p:nvSpPr>
        <p:spPr>
          <a:xfrm>
            <a:off x="178138" y="1851748"/>
            <a:ext cx="2947936" cy="45119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3623664" y="1790667"/>
            <a:ext cx="4257679" cy="45730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8458200" y="101599"/>
            <a:ext cx="3647012" cy="66811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8812258" y="3310260"/>
            <a:ext cx="307472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lus 30"/>
          <p:cNvSpPr/>
          <p:nvPr/>
        </p:nvSpPr>
        <p:spPr>
          <a:xfrm>
            <a:off x="3176195" y="3840668"/>
            <a:ext cx="401744" cy="401744"/>
          </a:xfrm>
          <a:prstGeom prst="mathPlus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995987" y="4010141"/>
            <a:ext cx="357546" cy="134079"/>
          </a:xfrm>
          <a:prstGeom prst="rightArrow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18154"/>
            <a:ext cx="6046720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i="1" smtClean="0">
                <a:solidFill>
                  <a:schemeClr val="accent2">
                    <a:lumMod val="75000"/>
                  </a:schemeClr>
                </a:solidFill>
              </a:rPr>
              <a:t>Dataset from </a:t>
            </a:r>
            <a:r>
              <a:rPr lang="en-US" i="1" smtClean="0">
                <a:noFill/>
                <a:hlinkClick r:id="rId6"/>
              </a:rPr>
              <a:t>http</a:t>
            </a:r>
            <a:r>
              <a:rPr lang="en-US" i="1">
                <a:noFill/>
                <a:hlinkClick r:id="rId6"/>
              </a:rPr>
              <a:t>://vision.deis.unibo.it/keypoints3d/?page_id=2</a:t>
            </a:r>
            <a:endParaRPr lang="en-US" i="1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793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5" grpId="0"/>
      <p:bldP spid="26" grpId="0" animBg="1"/>
      <p:bldP spid="27" grpId="0" animBg="1"/>
      <p:bldP spid="28" grpId="0" animBg="1"/>
      <p:bldP spid="31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53" y="2568449"/>
            <a:ext cx="2676776" cy="26272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Regıstratıon on </a:t>
            </a:r>
            <a:r>
              <a:rPr lang="en-US" smtClean="0"/>
              <a:t>kinect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223" y="475527"/>
            <a:ext cx="3860802" cy="3133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223" y="3499608"/>
            <a:ext cx="3860802" cy="289766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7912300" y="101599"/>
            <a:ext cx="4192912" cy="66811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125" y="2585801"/>
            <a:ext cx="3517829" cy="26098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97946" y="5195654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Scene</a:t>
            </a:r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032075" y="519565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Model</a:t>
            </a:r>
            <a:endParaRPr lang="en-US" sz="2400"/>
          </a:p>
        </p:txBody>
      </p:sp>
      <p:sp>
        <p:nvSpPr>
          <p:cNvPr id="12" name="Rounded Rectangle 11"/>
          <p:cNvSpPr/>
          <p:nvPr/>
        </p:nvSpPr>
        <p:spPr>
          <a:xfrm>
            <a:off x="75070" y="2216726"/>
            <a:ext cx="2864068" cy="34405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471583" y="2258866"/>
            <a:ext cx="3908272" cy="34405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lus 13"/>
          <p:cNvSpPr/>
          <p:nvPr/>
        </p:nvSpPr>
        <p:spPr>
          <a:xfrm>
            <a:off x="3008470" y="3840668"/>
            <a:ext cx="401744" cy="401744"/>
          </a:xfrm>
          <a:prstGeom prst="mathPlus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464732" y="3979164"/>
            <a:ext cx="324754" cy="121782"/>
          </a:xfrm>
          <a:prstGeom prst="rightArrow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115348" y="6337938"/>
            <a:ext cx="2120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Registered Pose</a:t>
            </a:r>
            <a:endParaRPr lang="en-US" sz="240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089223" y="3530959"/>
            <a:ext cx="386080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0" y="18154"/>
            <a:ext cx="6046720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i="1" smtClean="0">
                <a:solidFill>
                  <a:schemeClr val="accent2">
                    <a:lumMod val="75000"/>
                  </a:schemeClr>
                </a:solidFill>
              </a:rPr>
              <a:t>Dataset from </a:t>
            </a:r>
            <a:r>
              <a:rPr lang="en-US" i="1" smtClean="0">
                <a:noFill/>
                <a:hlinkClick r:id="rId6"/>
              </a:rPr>
              <a:t>http</a:t>
            </a:r>
            <a:r>
              <a:rPr lang="en-US" i="1">
                <a:noFill/>
                <a:hlinkClick r:id="rId6"/>
              </a:rPr>
              <a:t>://vision.deis.unibo.it/keypoints3d/?page_id=2</a:t>
            </a:r>
            <a:endParaRPr lang="en-US" i="1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1186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Regıstratıon</a:t>
            </a:r>
            <a:r>
              <a:rPr lang="en-US" smtClean="0"/>
              <a:t>s</a:t>
            </a:r>
            <a:r>
              <a:rPr lang="tr-TR" smtClean="0"/>
              <a:t> </a:t>
            </a:r>
            <a:r>
              <a:rPr lang="tr-TR"/>
              <a:t>on </a:t>
            </a:r>
            <a:r>
              <a:rPr lang="en-US"/>
              <a:t>kinect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88" y="4123816"/>
            <a:ext cx="3109539" cy="26609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88" y="1663724"/>
            <a:ext cx="1938308" cy="1902413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259" y="1376024"/>
            <a:ext cx="3417962" cy="24721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3852" y="1379815"/>
            <a:ext cx="3419440" cy="247023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0" y="3904365"/>
            <a:ext cx="12192000" cy="8479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824" y="4117745"/>
            <a:ext cx="3549409" cy="2665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0030" y="4117745"/>
            <a:ext cx="2807932" cy="2665474"/>
          </a:xfrm>
          <a:prstGeom prst="rect">
            <a:avLst/>
          </a:prstGeom>
        </p:spPr>
      </p:pic>
      <p:sp>
        <p:nvSpPr>
          <p:cNvPr id="29" name="Plus 28"/>
          <p:cNvSpPr/>
          <p:nvPr/>
        </p:nvSpPr>
        <p:spPr>
          <a:xfrm>
            <a:off x="2526609" y="2414058"/>
            <a:ext cx="401744" cy="401744"/>
          </a:xfrm>
          <a:prstGeom prst="mathPlus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57158" y="162569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Model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83537" y="129243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Scene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625855" y="1303309"/>
            <a:ext cx="1636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Registered Pose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36" name="Right Arrow 35"/>
          <p:cNvSpPr/>
          <p:nvPr/>
        </p:nvSpPr>
        <p:spPr>
          <a:xfrm>
            <a:off x="7068298" y="2208763"/>
            <a:ext cx="1276865" cy="63246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068297" y="2340330"/>
            <a:ext cx="110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PPF + ICP</a:t>
            </a:r>
            <a:endParaRPr lang="en-US"/>
          </a:p>
        </p:txBody>
      </p:sp>
      <p:pic>
        <p:nvPicPr>
          <p:cNvPr id="38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194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0" advClick="0" advTm="12000"/>
    </mc:Choice>
    <mc:Fallback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/>
      <p:bldP spid="32" grpId="0"/>
      <p:bldP spid="33" grpId="0"/>
      <p:bldP spid="36" grpId="0" animBg="1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Registration </a:t>
            </a:r>
            <a:r>
              <a:rPr lang="en-US" smtClean="0"/>
              <a:t>on slam dataset - </a:t>
            </a:r>
            <a:r>
              <a:rPr lang="tr-TR" smtClean="0"/>
              <a:t>1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93" y="1924317"/>
            <a:ext cx="3074722" cy="25388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993" y="4402324"/>
            <a:ext cx="3074722" cy="230795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293993" y="4491224"/>
            <a:ext cx="307472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946584"/>
            <a:ext cx="4359998" cy="4789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0971" y="634095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Exact Sofa Model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84143" y="4156468"/>
            <a:ext cx="221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Arbitrary SLAM Scene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00716" y="6351769"/>
            <a:ext cx="1636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Registered Pose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766792" y="4086091"/>
            <a:ext cx="1276865" cy="63246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766791" y="4217658"/>
            <a:ext cx="110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PPF + ICP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5199446"/>
            <a:ext cx="2380962" cy="1536238"/>
          </a:xfrm>
          <a:prstGeom prst="rect">
            <a:avLst/>
          </a:prstGeom>
        </p:spPr>
      </p:pic>
      <p:pic>
        <p:nvPicPr>
          <p:cNvPr id="15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73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731" y="2500622"/>
            <a:ext cx="5147958" cy="36151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75" y="1757940"/>
            <a:ext cx="3522423" cy="2490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Registration on slam </a:t>
            </a:r>
            <a:r>
              <a:rPr lang="en-US" smtClean="0"/>
              <a:t>dataset</a:t>
            </a:r>
            <a:r>
              <a:rPr lang="tr-TR" smtClean="0"/>
              <a:t> - 2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81" y="4306153"/>
            <a:ext cx="2450012" cy="24559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6081" y="6115723"/>
            <a:ext cx="2297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Cropped &amp; </a:t>
            </a:r>
            <a:br>
              <a:rPr lang="en-US" smtClean="0">
                <a:solidFill>
                  <a:srgbClr val="FFC000"/>
                </a:solidFill>
              </a:rPr>
            </a:br>
            <a:r>
              <a:rPr lang="en-US" smtClean="0">
                <a:solidFill>
                  <a:srgbClr val="FFC000"/>
                </a:solidFill>
              </a:rPr>
              <a:t>Processed Chair Model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659082" y="3805254"/>
            <a:ext cx="1276865" cy="63246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59081" y="3936821"/>
            <a:ext cx="110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PPF + ICP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91564" y="3821599"/>
            <a:ext cx="1783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3D Reconstruction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75255" y="5736767"/>
            <a:ext cx="3218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Model Matched to Reconstruction</a:t>
            </a:r>
            <a:endParaRPr lang="en-US">
              <a:solidFill>
                <a:srgbClr val="FFC000"/>
              </a:solidFill>
            </a:endParaRPr>
          </a:p>
        </p:txBody>
      </p:sp>
      <p:pic>
        <p:nvPicPr>
          <p:cNvPr id="13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3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11" grpId="0"/>
      <p:bldP spid="1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1068</TotalTime>
  <Words>255</Words>
  <Application>Microsoft Office PowerPoint</Application>
  <PresentationFormat>Widescreen</PresentationFormat>
  <Paragraphs>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Minion Pro</vt:lpstr>
      <vt:lpstr>Tw Cen MT</vt:lpstr>
      <vt:lpstr>Tw Cen MT Condensed</vt:lpstr>
      <vt:lpstr>Wingdings</vt:lpstr>
      <vt:lpstr>Wingdings 3</vt:lpstr>
      <vt:lpstr>Integral</vt:lpstr>
      <vt:lpstr>3d pose estimation via  point pair features ın opencv</vt:lpstr>
      <vt:lpstr>outline of the algorithm</vt:lpstr>
      <vt:lpstr>Registration using point pair features - LASER</vt:lpstr>
      <vt:lpstr>Registration using point pair features - STEREO</vt:lpstr>
      <vt:lpstr>Regıstratıon on spacetime stereo</vt:lpstr>
      <vt:lpstr>Regıstratıon on kinect</vt:lpstr>
      <vt:lpstr>Regıstratıons on kinect</vt:lpstr>
      <vt:lpstr>Registration on slam dataset - 1</vt:lpstr>
      <vt:lpstr>Registration on slam dataset - 2</vt:lpstr>
      <vt:lpstr>Failing cases</vt:lpstr>
      <vt:lpstr>FAST ICP REGISTRATION</vt:lpstr>
      <vt:lpstr>OTHER GAINED FUNCTIONALITIES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Registration using point pair features</dc:title>
  <dc:creator>Tolga Birdal</dc:creator>
  <cp:lastModifiedBy>Tolga Birdal</cp:lastModifiedBy>
  <cp:revision>321</cp:revision>
  <dcterms:created xsi:type="dcterms:W3CDTF">2014-07-26T11:37:39Z</dcterms:created>
  <dcterms:modified xsi:type="dcterms:W3CDTF">2014-07-30T11:18:37Z</dcterms:modified>
</cp:coreProperties>
</file>